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4" d="100"/>
          <a:sy n="64" d="100"/>
        </p:scale>
        <p:origin x="78" y="2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&lt;Vincent L&gt;</a:t>
            </a:r>
          </a:p>
          <a:p>
            <a:r>
              <a:rPr lang="en-US" dirty="0">
                <a:solidFill>
                  <a:schemeClr val="bg2"/>
                </a:solidFill>
                <a:latin typeface="Abadi" panose="020B0604020104020204" pitchFamily="34" charset="0"/>
                <a:ea typeface="SF Pro" pitchFamily="2" charset="0"/>
                <a:cs typeface="SF Pro" pitchFamily="2" charset="0"/>
              </a:rPr>
              <a:t>&lt;12/18/2023&gt;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Calculated exploratory data analysis in Python by calculating the number of launches on each site. </a:t>
            </a:r>
          </a:p>
          <a:p>
            <a:r>
              <a:rPr lang="en-US" sz="2200" dirty="0">
                <a:solidFill>
                  <a:schemeClr val="accent3">
                    <a:lumMod val="25000"/>
                  </a:schemeClr>
                </a:solidFill>
                <a:latin typeface="Abadi" panose="020B0604020104020204" pitchFamily="34" charset="0"/>
              </a:rPr>
              <a:t>Calculated the number and occurrence of each orbit</a:t>
            </a:r>
          </a:p>
          <a:p>
            <a:r>
              <a:rPr lang="en-US" sz="2200" dirty="0">
                <a:solidFill>
                  <a:schemeClr val="accent3">
                    <a:lumMod val="25000"/>
                  </a:schemeClr>
                </a:solidFill>
                <a:latin typeface="Abadi" panose="020B0604020104020204" pitchFamily="34" charset="0"/>
              </a:rPr>
              <a:t>Calculated the number and occurrences of mission outcomes of the orbits</a:t>
            </a:r>
          </a:p>
          <a:p>
            <a:r>
              <a:rPr lang="en-US" sz="2200" dirty="0">
                <a:solidFill>
                  <a:schemeClr val="accent3">
                    <a:lumMod val="25000"/>
                  </a:schemeClr>
                </a:solidFill>
                <a:latin typeface="Abadi" panose="020B0604020104020204" pitchFamily="34" charset="0"/>
              </a:rPr>
              <a:t>Created a landing outcome label using an if-else statement, labeling it </a:t>
            </a:r>
            <a:r>
              <a:rPr lang="en-US" sz="2200" dirty="0" err="1">
                <a:solidFill>
                  <a:schemeClr val="accent3">
                    <a:lumMod val="25000"/>
                  </a:schemeClr>
                </a:solidFill>
                <a:latin typeface="Abadi" panose="020B0604020104020204" pitchFamily="34" charset="0"/>
              </a:rPr>
              <a:t>landing_class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Exported new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CSV file</a:t>
            </a:r>
          </a:p>
          <a:p>
            <a:r>
              <a:rPr lang="en-US" sz="2200" dirty="0">
                <a:solidFill>
                  <a:schemeClr val="accent3">
                    <a:lumMod val="25000"/>
                  </a:schemeClr>
                </a:solidFill>
                <a:latin typeface="Abadi" panose="020B0604020104020204" pitchFamily="34" charset="0"/>
              </a:rPr>
              <a:t>Notebook: https://github.com/vincentmliang/IBM-DS-AppliedCapstone/blob/main/3_labs-jupyter-spacex-Data%20wrangling(1).ipynb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Visualized relationship between flight number and launch site, payload and launch site, success rate of each orbit type, flight number and orbit type and the launch success in a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Notebook: https://github.com/vincentmliang/IBM-DS-AppliedCapstone/blob/main/5_jupyter-labs-eda-dataviz.ipynb.jupyterlite.ipynb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Used SQL queries to do exploratory data analysis and find insights on the following: </a:t>
            </a:r>
          </a:p>
          <a:p>
            <a:pPr lvl="1">
              <a:lnSpc>
                <a:spcPct val="100000"/>
              </a:lnSpc>
              <a:spcBef>
                <a:spcPts val="1400"/>
              </a:spcBef>
            </a:pPr>
            <a:r>
              <a:rPr lang="en-US" sz="1800" dirty="0">
                <a:solidFill>
                  <a:schemeClr val="accent3">
                    <a:lumMod val="25000"/>
                  </a:schemeClr>
                </a:solidFill>
                <a:latin typeface="Abadi"/>
              </a:rPr>
              <a:t>Names of unique launch sites</a:t>
            </a:r>
          </a:p>
          <a:p>
            <a:pPr lvl="1">
              <a:lnSpc>
                <a:spcPct val="100000"/>
              </a:lnSpc>
              <a:spcBef>
                <a:spcPts val="1400"/>
              </a:spcBef>
            </a:pPr>
            <a:r>
              <a:rPr lang="en-US" sz="1800" dirty="0">
                <a:solidFill>
                  <a:schemeClr val="accent3">
                    <a:lumMod val="25000"/>
                  </a:schemeClr>
                </a:solidFill>
                <a:latin typeface="Abadi"/>
              </a:rPr>
              <a:t>Total payload mass in kg carried by boosters launched by NASA</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Total successful and failure mission outcomes </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landing outcomes in </a:t>
            </a:r>
            <a:r>
              <a:rPr lang="en-US" sz="1800" dirty="0" err="1">
                <a:solidFill>
                  <a:schemeClr val="accent3">
                    <a:lumMod val="25000"/>
                  </a:schemeClr>
                </a:solidFill>
                <a:latin typeface="Abadi" panose="020B0604020104020204" pitchFamily="34" charset="0"/>
              </a:rPr>
              <a:t>drone_ship</a:t>
            </a:r>
            <a:r>
              <a:rPr lang="en-US" sz="1800" dirty="0">
                <a:solidFill>
                  <a:schemeClr val="accent3">
                    <a:lumMod val="25000"/>
                  </a:schemeClr>
                </a:solidFill>
                <a:latin typeface="Abadi" panose="020B0604020104020204" pitchFamily="34" charset="0"/>
              </a:rPr>
              <a:t>, booster versions, and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for months in year 2015.</a:t>
            </a:r>
          </a:p>
          <a:p>
            <a:pPr>
              <a:lnSpc>
                <a:spcPct val="100000"/>
              </a:lnSpc>
              <a:spcBef>
                <a:spcPts val="1400"/>
              </a:spcBef>
            </a:pPr>
            <a:r>
              <a:rPr lang="en-US" sz="2200" dirty="0">
                <a:solidFill>
                  <a:schemeClr val="accent3">
                    <a:lumMod val="25000"/>
                  </a:schemeClr>
                </a:solidFill>
                <a:latin typeface="Abadi" panose="020B0604020104020204" pitchFamily="34" charset="0"/>
              </a:rPr>
              <a:t>Notebook: https://github.com/vincentmliang/IBM-DS-AppliedCapstone/blob/main/4_jupyter-labs-eda-sql-coursera_sqllite.ipynb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Folium, we created an interactive map marking launch sites, success or failure of launches</a:t>
            </a:r>
          </a:p>
          <a:p>
            <a:pPr>
              <a:lnSpc>
                <a:spcPct val="100000"/>
              </a:lnSpc>
              <a:spcBef>
                <a:spcPts val="1400"/>
              </a:spcBef>
            </a:pPr>
            <a:r>
              <a:rPr lang="en-US" sz="2200" dirty="0">
                <a:solidFill>
                  <a:schemeClr val="accent3">
                    <a:lumMod val="25000"/>
                  </a:schemeClr>
                </a:solidFill>
                <a:latin typeface="Abadi" panose="020B0604020104020204" pitchFamily="34" charset="0"/>
              </a:rPr>
              <a:t>Using color coordinated marker clusters, you can see launch sites that have higher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Using this map, you can determine where launch sites are easily and how geographical location can effect the outcome of a launch</a:t>
            </a:r>
          </a:p>
          <a:p>
            <a:pPr>
              <a:lnSpc>
                <a:spcPct val="100000"/>
              </a:lnSpc>
              <a:spcBef>
                <a:spcPts val="1400"/>
              </a:spcBef>
            </a:pPr>
            <a:r>
              <a:rPr lang="en-US" sz="2200" dirty="0">
                <a:solidFill>
                  <a:schemeClr val="accent3">
                    <a:lumMod val="25000"/>
                  </a:schemeClr>
                </a:solidFill>
                <a:latin typeface="Abadi" panose="020B0604020104020204" pitchFamily="34" charset="0"/>
              </a:rPr>
              <a:t>Notebook: https://github.com/vincentmliang/IBM-DS-AppliedCapstone/blob/main/6_lab_jupyter_launch_site_location.jupyterlite.ipynb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plotting pie charts showing the total launches per site, along with scatterplot showing the relationships between outcome vs payload mass in kilograms.</a:t>
            </a:r>
          </a:p>
          <a:p>
            <a:pPr>
              <a:lnSpc>
                <a:spcPct val="100000"/>
              </a:lnSpc>
              <a:spcBef>
                <a:spcPts val="1400"/>
              </a:spcBef>
            </a:pPr>
            <a:r>
              <a:rPr lang="en-US" sz="2200" dirty="0">
                <a:solidFill>
                  <a:schemeClr val="accent3">
                    <a:lumMod val="25000"/>
                  </a:schemeClr>
                </a:solidFill>
                <a:latin typeface="Abadi" panose="020B0604020104020204" pitchFamily="34" charset="0"/>
              </a:rPr>
              <a:t>This plots show relationships that may affect the outcome of certain launches.</a:t>
            </a:r>
          </a:p>
          <a:p>
            <a:pPr>
              <a:lnSpc>
                <a:spcPct val="100000"/>
              </a:lnSpc>
              <a:spcBef>
                <a:spcPts val="1400"/>
              </a:spcBef>
            </a:pPr>
            <a:r>
              <a:rPr lang="en-US" sz="2200" dirty="0">
                <a:solidFill>
                  <a:schemeClr val="accent3">
                    <a:lumMod val="25000"/>
                  </a:schemeClr>
                </a:solidFill>
                <a:latin typeface="Abadi" panose="020B0604020104020204" pitchFamily="34" charset="0"/>
              </a:rPr>
              <a:t>Notebook: https://github.com/vincentmliang/IBM-DS-AppliedCapstone/blob/main/7_DashboardwPlotly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Transformed and split train and test data using </a:t>
            </a:r>
            <a:r>
              <a:rPr lang="en-US" sz="2200" dirty="0" err="1">
                <a:solidFill>
                  <a:schemeClr val="accent3">
                    <a:lumMod val="25000"/>
                  </a:schemeClr>
                </a:solidFill>
                <a:latin typeface="Abadi" panose="020B0604020104020204" pitchFamily="34" charset="0"/>
              </a:rPr>
              <a:t>train_test_split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Coded different </a:t>
            </a:r>
            <a:r>
              <a:rPr lang="en-US" sz="2200" dirty="0" err="1">
                <a:solidFill>
                  <a:schemeClr val="accent3">
                    <a:lumMod val="25000"/>
                  </a:schemeClr>
                </a:solidFill>
                <a:latin typeface="Abadi" panose="020B0604020104020204" pitchFamily="34" charset="0"/>
              </a:rPr>
              <a:t>amchine</a:t>
            </a:r>
            <a:r>
              <a:rPr lang="en-US" sz="2200" dirty="0">
                <a:solidFill>
                  <a:schemeClr val="accent3">
                    <a:lumMod val="25000"/>
                  </a:schemeClr>
                </a:solidFill>
                <a:latin typeface="Abadi" panose="020B0604020104020204" pitchFamily="34" charset="0"/>
              </a:rPr>
              <a:t> learning models and performed hyperparameter tuning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accuracy to metric – found best accuracy to be 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Notebook: https://github.com/vincentmliang/IBM-DS-AppliedCapstone/blob/main/SpaceX_Machine_Learning_Prediction_Part_5.jupyterlite(1).ipynb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96389"/>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Flight number vs. launch site. Shows that typically, the more the launch site has more flights, the more likely / successful their launches become. </a:t>
            </a:r>
          </a:p>
          <a:p>
            <a:pPr>
              <a:lnSpc>
                <a:spcPct val="100000"/>
              </a:lnSpc>
              <a:spcBef>
                <a:spcPts val="1400"/>
              </a:spcBef>
            </a:pPr>
            <a:r>
              <a:rPr lang="en-US" sz="2200" dirty="0">
                <a:solidFill>
                  <a:schemeClr val="accent3">
                    <a:lumMod val="25000"/>
                  </a:schemeClr>
                </a:solidFill>
                <a:latin typeface="Abadi" panose="020B0604020104020204" pitchFamily="34" charset="0"/>
              </a:rPr>
              <a:t>Over time, as flight numbers increase, successes (class 1) becomes more frequent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5CF5BC9-F8EA-94C1-8339-A406120ECAB1}"/>
              </a:ext>
            </a:extLst>
          </p:cNvPr>
          <p:cNvPicPr>
            <a:picLocks noChangeAspect="1"/>
          </p:cNvPicPr>
          <p:nvPr/>
        </p:nvPicPr>
        <p:blipFill>
          <a:blip r:embed="rId3"/>
          <a:stretch>
            <a:fillRect/>
          </a:stretch>
        </p:blipFill>
        <p:spPr>
          <a:xfrm>
            <a:off x="4962163" y="1907466"/>
            <a:ext cx="6740648" cy="304306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2423"/>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Scatterplot of payload in </a:t>
            </a:r>
            <a:r>
              <a:rPr lang="en-US" sz="2200" dirty="0" err="1">
                <a:solidFill>
                  <a:schemeClr val="accent3">
                    <a:lumMod val="25000"/>
                  </a:schemeClr>
                </a:solidFill>
                <a:latin typeface="Abadi" panose="020B0604020104020204" pitchFamily="34" charset="0"/>
              </a:rPr>
              <a:t>kilgorams</a:t>
            </a:r>
            <a:r>
              <a:rPr lang="en-US" sz="2200" dirty="0">
                <a:solidFill>
                  <a:schemeClr val="accent3">
                    <a:lumMod val="25000"/>
                  </a:schemeClr>
                </a:solidFill>
                <a:latin typeface="Abadi" panose="020B0604020104020204" pitchFamily="34" charset="0"/>
              </a:rPr>
              <a:t> vs.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Typically for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CCAFS SLC 40, higher payloads at 16,000 kg had a high success rate, and mixed results from the 0-8000 kg range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67C3627-6CC4-BC1D-8373-CB16AD0B0212}"/>
              </a:ext>
            </a:extLst>
          </p:cNvPr>
          <p:cNvPicPr>
            <a:picLocks noChangeAspect="1"/>
          </p:cNvPicPr>
          <p:nvPr/>
        </p:nvPicPr>
        <p:blipFill>
          <a:blip r:embed="rId3"/>
          <a:stretch>
            <a:fillRect/>
          </a:stretch>
        </p:blipFill>
        <p:spPr>
          <a:xfrm>
            <a:off x="4755674" y="2023671"/>
            <a:ext cx="6876303" cy="339033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of success rates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Orbit type ES-L1, GEO, HEO, and SSO had the best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SO had no successful launches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6EE637C-92A0-8B22-1568-4B3BCA465F26}"/>
              </a:ext>
            </a:extLst>
          </p:cNvPr>
          <p:cNvPicPr>
            <a:picLocks noChangeAspect="1"/>
          </p:cNvPicPr>
          <p:nvPr/>
        </p:nvPicPr>
        <p:blipFill>
          <a:blip r:embed="rId3"/>
          <a:stretch>
            <a:fillRect/>
          </a:stretch>
        </p:blipFill>
        <p:spPr>
          <a:xfrm>
            <a:off x="5611739" y="1759058"/>
            <a:ext cx="5810250" cy="44577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4461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Scatterplot shows flight number vs orbit type. Shows over time how each launch site goes through their successes and failures. For example, had failures in the early flight numbers, but as number of flights got higher, they became more 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AD58086-538C-CFA2-3064-541E726048D3}"/>
              </a:ext>
            </a:extLst>
          </p:cNvPr>
          <p:cNvPicPr>
            <a:picLocks noChangeAspect="1"/>
          </p:cNvPicPr>
          <p:nvPr/>
        </p:nvPicPr>
        <p:blipFill>
          <a:blip r:embed="rId3"/>
          <a:stretch>
            <a:fillRect/>
          </a:stretch>
        </p:blipFill>
        <p:spPr>
          <a:xfrm>
            <a:off x="975880" y="3187256"/>
            <a:ext cx="10103861" cy="33851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41485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Scatterplot of payload (kg) vs orbit type. Showcases that the heavier payloads have higher success rates, in particular for LEO, ISS and PO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673B20D-3569-02EF-5912-96807C3C4355}"/>
              </a:ext>
            </a:extLst>
          </p:cNvPr>
          <p:cNvPicPr>
            <a:picLocks noChangeAspect="1"/>
          </p:cNvPicPr>
          <p:nvPr/>
        </p:nvPicPr>
        <p:blipFill>
          <a:blip r:embed="rId3"/>
          <a:stretch>
            <a:fillRect/>
          </a:stretch>
        </p:blipFill>
        <p:spPr>
          <a:xfrm>
            <a:off x="1077227" y="3013023"/>
            <a:ext cx="10037546" cy="384497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showing the launch success yearly trend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 rate has steadily increased over time, with a slight dip in 2017 – 2018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BD726B7-D2C3-44E3-6AB2-BC2EE3697C52}"/>
              </a:ext>
            </a:extLst>
          </p:cNvPr>
          <p:cNvPicPr>
            <a:picLocks noChangeAspect="1"/>
          </p:cNvPicPr>
          <p:nvPr/>
        </p:nvPicPr>
        <p:blipFill>
          <a:blip r:embed="rId3"/>
          <a:stretch>
            <a:fillRect/>
          </a:stretch>
        </p:blipFill>
        <p:spPr>
          <a:xfrm>
            <a:off x="4990788" y="1504949"/>
            <a:ext cx="6400486" cy="452062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 with all launch site names. Used distinct to show only unique names from the SpaceX data</a:t>
            </a:r>
          </a:p>
          <a:p>
            <a:pPr>
              <a:lnSpc>
                <a:spcPct val="100000"/>
              </a:lnSpc>
              <a:spcBef>
                <a:spcPts val="1400"/>
              </a:spcBef>
            </a:pPr>
            <a:r>
              <a:rPr lang="en-US" sz="2200" dirty="0">
                <a:solidFill>
                  <a:schemeClr val="accent3">
                    <a:lumMod val="25000"/>
                  </a:schemeClr>
                </a:solidFill>
                <a:latin typeface="Abadi" panose="020B0604020104020204" pitchFamily="34" charset="0"/>
              </a:rPr>
              <a:t>Launch site names are as follows: </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 </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132DBF5-15C9-4C91-60C1-89678D267006}"/>
              </a:ext>
            </a:extLst>
          </p:cNvPr>
          <p:cNvPicPr>
            <a:picLocks noChangeAspect="1"/>
          </p:cNvPicPr>
          <p:nvPr/>
        </p:nvPicPr>
        <p:blipFill>
          <a:blip r:embed="rId3"/>
          <a:stretch>
            <a:fillRect/>
          </a:stretch>
        </p:blipFill>
        <p:spPr>
          <a:xfrm>
            <a:off x="6027811" y="2639587"/>
            <a:ext cx="4441087" cy="272341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Used LIMIT 5 to only show the first five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D59F927-4D43-E54B-752C-3507CE35E11E}"/>
              </a:ext>
            </a:extLst>
          </p:cNvPr>
          <p:cNvPicPr>
            <a:picLocks noChangeAspect="1"/>
          </p:cNvPicPr>
          <p:nvPr/>
        </p:nvPicPr>
        <p:blipFill>
          <a:blip r:embed="rId3"/>
          <a:stretch>
            <a:fillRect/>
          </a:stretch>
        </p:blipFill>
        <p:spPr>
          <a:xfrm>
            <a:off x="2982099" y="2786669"/>
            <a:ext cx="5336458" cy="353268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Selected the total sum of payload mass from the SpaceX Table where the customer is equal to ‘NASA (CRS)’. Total sum of all the payloads carried by boosters launched by NASA was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9EC113A-A4B4-8C34-14E5-C9C86808E472}"/>
              </a:ext>
            </a:extLst>
          </p:cNvPr>
          <p:cNvPicPr>
            <a:picLocks noChangeAspect="1"/>
          </p:cNvPicPr>
          <p:nvPr/>
        </p:nvPicPr>
        <p:blipFill>
          <a:blip r:embed="rId3"/>
          <a:stretch>
            <a:fillRect/>
          </a:stretch>
        </p:blipFill>
        <p:spPr>
          <a:xfrm>
            <a:off x="3464334" y="4354979"/>
            <a:ext cx="5695950" cy="14763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Selected the average payload mass of booster version F9 v1.1 only. Average payload mass was 2928.4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BC17469-09C1-9EE4-3014-F9A7BE6FDDEF}"/>
              </a:ext>
            </a:extLst>
          </p:cNvPr>
          <p:cNvPicPr>
            <a:picLocks noChangeAspect="1"/>
          </p:cNvPicPr>
          <p:nvPr/>
        </p:nvPicPr>
        <p:blipFill>
          <a:blip r:embed="rId3"/>
          <a:stretch>
            <a:fillRect/>
          </a:stretch>
        </p:blipFill>
        <p:spPr>
          <a:xfrm>
            <a:off x="3504431" y="3790489"/>
            <a:ext cx="6048375" cy="13811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Selected the first date using MIN(date) to determine first successful outcome where the landing outcome was ‘Success (ground pad)’. </a:t>
            </a:r>
          </a:p>
          <a:p>
            <a:pPr>
              <a:lnSpc>
                <a:spcPct val="100000"/>
              </a:lnSpc>
              <a:spcBef>
                <a:spcPts val="1400"/>
              </a:spcBef>
            </a:pPr>
            <a:r>
              <a:rPr lang="en-US" sz="2200" dirty="0">
                <a:solidFill>
                  <a:schemeClr val="accent3">
                    <a:lumMod val="25000"/>
                  </a:schemeClr>
                </a:solidFill>
                <a:latin typeface="Abadi" panose="020B0604020104020204" pitchFamily="34" charset="0"/>
              </a:rPr>
              <a:t>Result was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6BFC79E-DBB0-09C2-7DDC-032AFA61ACA7}"/>
              </a:ext>
            </a:extLst>
          </p:cNvPr>
          <p:cNvPicPr>
            <a:picLocks noChangeAspect="1"/>
          </p:cNvPicPr>
          <p:nvPr/>
        </p:nvPicPr>
        <p:blipFill>
          <a:blip r:embed="rId3"/>
          <a:stretch>
            <a:fillRect/>
          </a:stretch>
        </p:blipFill>
        <p:spPr>
          <a:xfrm>
            <a:off x="3424237" y="4208810"/>
            <a:ext cx="5953125" cy="14478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Selected any booster versions from the SpaceX table where the payload mass was BETWEEN 4000 and 6000 AND landing outcome contained ‘Success’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1688B4D-1E3E-5D1C-CE4F-CF58528975F8}"/>
              </a:ext>
            </a:extLst>
          </p:cNvPr>
          <p:cNvPicPr>
            <a:picLocks noChangeAspect="1"/>
          </p:cNvPicPr>
          <p:nvPr/>
        </p:nvPicPr>
        <p:blipFill>
          <a:blip r:embed="rId3"/>
          <a:stretch>
            <a:fillRect/>
          </a:stretch>
        </p:blipFill>
        <p:spPr>
          <a:xfrm>
            <a:off x="2542572" y="3871913"/>
            <a:ext cx="7543800" cy="23050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5846"/>
            <a:ext cx="10232286" cy="51127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API + </a:t>
            </a:r>
            <a:r>
              <a:rPr lang="en-US" sz="1800" dirty="0" err="1">
                <a:solidFill>
                  <a:schemeClr val="accent3">
                    <a:lumMod val="25000"/>
                  </a:schemeClr>
                </a:solidFill>
                <a:latin typeface="Abadi" panose="020B0604020104020204" pitchFamily="34" charset="0"/>
              </a:rPr>
              <a:t>webscraping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Predictive Modeling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Model Results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Made a query to count all results in SpaceX table included something like ‘Success’ or ‘Failure’ in the mission outcomes column. </a:t>
            </a:r>
          </a:p>
          <a:p>
            <a:pPr>
              <a:lnSpc>
                <a:spcPct val="100000"/>
              </a:lnSpc>
              <a:spcBef>
                <a:spcPts val="1400"/>
              </a:spcBef>
            </a:pPr>
            <a:r>
              <a:rPr lang="en-US" sz="2200" dirty="0">
                <a:solidFill>
                  <a:schemeClr val="accent3">
                    <a:lumMod val="25000"/>
                  </a:schemeClr>
                </a:solidFill>
                <a:latin typeface="Abadi" panose="020B0604020104020204" pitchFamily="34" charset="0"/>
              </a:rPr>
              <a:t>This counted to 98 occurrences of successful or failed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FADAEBC-642B-280A-BE39-AAFDCC6EB743}"/>
              </a:ext>
            </a:extLst>
          </p:cNvPr>
          <p:cNvPicPr>
            <a:picLocks noChangeAspect="1"/>
          </p:cNvPicPr>
          <p:nvPr/>
        </p:nvPicPr>
        <p:blipFill>
          <a:blip r:embed="rId3"/>
          <a:stretch>
            <a:fillRect/>
          </a:stretch>
        </p:blipFill>
        <p:spPr>
          <a:xfrm>
            <a:off x="2517058" y="4388931"/>
            <a:ext cx="7315200" cy="14668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1045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Selected any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the SpaceX table where payload mass was the maximum. This lists all names of boosters that have carried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E224BF3-3928-B4A6-EDD1-2341CC0E8A62}"/>
              </a:ext>
            </a:extLst>
          </p:cNvPr>
          <p:cNvPicPr>
            <a:picLocks noChangeAspect="1"/>
          </p:cNvPicPr>
          <p:nvPr/>
        </p:nvPicPr>
        <p:blipFill>
          <a:blip r:embed="rId3"/>
          <a:stretch>
            <a:fillRect/>
          </a:stretch>
        </p:blipFill>
        <p:spPr>
          <a:xfrm>
            <a:off x="3313470" y="3141106"/>
            <a:ext cx="4996477" cy="302068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Lists failed landing outcomes (drone ship) and puts out corresponding booster version, launch site in the year 2015.</a:t>
            </a:r>
          </a:p>
          <a:p>
            <a:pPr>
              <a:lnSpc>
                <a:spcPct val="100000"/>
              </a:lnSpc>
              <a:spcBef>
                <a:spcPts val="1400"/>
              </a:spcBef>
            </a:pPr>
            <a:r>
              <a:rPr lang="en-US" sz="2200" dirty="0">
                <a:solidFill>
                  <a:schemeClr val="accent3">
                    <a:lumMod val="25000"/>
                  </a:schemeClr>
                </a:solidFill>
                <a:latin typeface="Abadi"/>
              </a:rPr>
              <a:t>Used BETWEEN to restrict results in 2015 year.</a:t>
            </a:r>
          </a:p>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BOOSTER_VERSION, LAUNCH_SITE, LANDING_OUTCOME FROM SPACEXTABLE WHERE LANDING_OUTCOME LIKE 'Failure (drone ship)' AND "DATE" BETWEEN '2015-01-01' AND '2015-12-31'</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0482157-8304-CC68-B997-669AB9E90332}"/>
              </a:ext>
            </a:extLst>
          </p:cNvPr>
          <p:cNvPicPr>
            <a:picLocks noChangeAspect="1"/>
          </p:cNvPicPr>
          <p:nvPr/>
        </p:nvPicPr>
        <p:blipFill>
          <a:blip r:embed="rId3"/>
          <a:stretch>
            <a:fillRect/>
          </a:stretch>
        </p:blipFill>
        <p:spPr>
          <a:xfrm>
            <a:off x="4085764" y="4644737"/>
            <a:ext cx="3686175" cy="11049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2615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Ranks the landing outcomes between 2010 through 2017. </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LANDING_OUTCOME, COUNT(LANDING_OUTCOME) FROM SPACEXTABLE WHERE DATE BETWEEN '2010-06-04' AND '2017-03-20' GROUP BY LANDING_OUTCOME ORDER BY COUNT(LANDING_OUTCOME) DESC</a:t>
            </a:r>
          </a:p>
          <a:p>
            <a:pPr>
              <a:lnSpc>
                <a:spcPct val="100000"/>
              </a:lnSpc>
              <a:spcBef>
                <a:spcPts val="1400"/>
              </a:spcBef>
            </a:pPr>
            <a:r>
              <a:rPr lang="en-US" sz="2200" dirty="0">
                <a:solidFill>
                  <a:schemeClr val="accent3">
                    <a:lumMod val="25000"/>
                  </a:schemeClr>
                </a:solidFill>
                <a:latin typeface="Abadi" panose="020B0604020104020204" pitchFamily="34" charset="0"/>
              </a:rPr>
              <a:t>Groups by the count of landing outcome in a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79AA6CC-698D-3126-4E8E-445402579061}"/>
              </a:ext>
            </a:extLst>
          </p:cNvPr>
          <p:cNvPicPr>
            <a:picLocks noChangeAspect="1"/>
          </p:cNvPicPr>
          <p:nvPr/>
        </p:nvPicPr>
        <p:blipFill>
          <a:blip r:embed="rId3"/>
          <a:stretch>
            <a:fillRect/>
          </a:stretch>
        </p:blipFill>
        <p:spPr>
          <a:xfrm>
            <a:off x="7396162" y="3435567"/>
            <a:ext cx="3495675" cy="27908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dashboard result shows the percentage of successful launches per launch site. Some insights gathered is that KSC LC-39A accounts for about 41.7% of the total successful launches</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PlotlyDash</a:t>
            </a:r>
            <a:r>
              <a:rPr lang="en-US" dirty="0">
                <a:solidFill>
                  <a:srgbClr val="0B49CB"/>
                </a:solidFill>
                <a:latin typeface="Abadi"/>
              </a:rPr>
              <a:t> Results – </a:t>
            </a:r>
            <a:r>
              <a:rPr lang="en-US" dirty="0" err="1">
                <a:solidFill>
                  <a:srgbClr val="0B49CB"/>
                </a:solidFill>
                <a:latin typeface="Abadi"/>
              </a:rPr>
              <a:t>Sucesses</a:t>
            </a:r>
            <a:r>
              <a:rPr lang="en-US" dirty="0">
                <a:solidFill>
                  <a:srgbClr val="0B49CB"/>
                </a:solidFill>
                <a:latin typeface="Abadi"/>
              </a:rPr>
              <a:t> per Launch Site</a:t>
            </a:r>
          </a:p>
        </p:txBody>
      </p:sp>
      <p:pic>
        <p:nvPicPr>
          <p:cNvPr id="4" name="Picture 3">
            <a:extLst>
              <a:ext uri="{FF2B5EF4-FFF2-40B4-BE49-F238E27FC236}">
                <a16:creationId xmlns:a16="http://schemas.microsoft.com/office/drawing/2014/main" id="{D25E83AE-0C83-9016-D8C1-FF11101D28CA}"/>
              </a:ext>
            </a:extLst>
          </p:cNvPr>
          <p:cNvPicPr>
            <a:picLocks noChangeAspect="1"/>
          </p:cNvPicPr>
          <p:nvPr/>
        </p:nvPicPr>
        <p:blipFill rotWithShape="1">
          <a:blip r:embed="rId3"/>
          <a:srcRect r="26663"/>
          <a:stretch/>
        </p:blipFill>
        <p:spPr>
          <a:xfrm>
            <a:off x="3419804" y="3177946"/>
            <a:ext cx="5216013" cy="29990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4000"/>
            <a:ext cx="10105403" cy="4903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a:t>
            </a:r>
          </a:p>
          <a:p>
            <a:pPr>
              <a:spcBef>
                <a:spcPts val="1400"/>
              </a:spcBef>
            </a:pPr>
            <a:r>
              <a:rPr lang="en-US" sz="2000" dirty="0">
                <a:solidFill>
                  <a:schemeClr val="accent3">
                    <a:lumMod val="25000"/>
                  </a:schemeClr>
                </a:solidFill>
                <a:latin typeface="Abadi" panose="020B0604020104020204" pitchFamily="34" charset="0"/>
              </a:rPr>
              <a:t>Problems you want to find answers</a:t>
            </a:r>
          </a:p>
          <a:p>
            <a:pPr lvl="1">
              <a:spcBef>
                <a:spcPts val="1400"/>
              </a:spcBef>
            </a:pPr>
            <a:r>
              <a:rPr lang="en-US" sz="1600" dirty="0">
                <a:solidFill>
                  <a:schemeClr val="accent3">
                    <a:lumMod val="25000"/>
                  </a:schemeClr>
                </a:solidFill>
                <a:latin typeface="Abadi" panose="020B0604020104020204" pitchFamily="34" charset="0"/>
              </a:rPr>
              <a:t>We want to determine the price of each launch</a:t>
            </a:r>
          </a:p>
          <a:p>
            <a:pPr lvl="1">
              <a:spcBef>
                <a:spcPts val="1400"/>
              </a:spcBef>
            </a:pPr>
            <a:r>
              <a:rPr lang="en-US" sz="1600" dirty="0">
                <a:solidFill>
                  <a:schemeClr val="accent3">
                    <a:lumMod val="25000"/>
                  </a:schemeClr>
                </a:solidFill>
                <a:latin typeface="Abadi" panose="020B0604020104020204" pitchFamily="34" charset="0"/>
              </a:rPr>
              <a:t>Determine whether SpaceX will reuse the first stage of the launch</a:t>
            </a:r>
          </a:p>
          <a:p>
            <a:pPr lvl="1">
              <a:spcBef>
                <a:spcPts val="1400"/>
              </a:spcBef>
            </a:pPr>
            <a:r>
              <a:rPr lang="en-US" sz="1600" dirty="0">
                <a:solidFill>
                  <a:schemeClr val="accent3">
                    <a:lumMod val="25000"/>
                  </a:schemeClr>
                </a:solidFill>
                <a:latin typeface="Abadi" panose="020B0604020104020204" pitchFamily="34" charset="0"/>
              </a:rPr>
              <a:t>What factors determine if a rocket will land successfully in the launch and affect the success rate</a:t>
            </a:r>
          </a:p>
          <a:p>
            <a:pPr lvl="1">
              <a:spcBef>
                <a:spcPts val="1400"/>
              </a:spcBef>
            </a:pPr>
            <a:endParaRPr lang="en-US" sz="1600" dirty="0">
              <a:solidFill>
                <a:schemeClr val="accent3">
                  <a:lumMod val="25000"/>
                </a:schemeClr>
              </a:solidFill>
              <a:latin typeface="Abadi" panose="020B0604020104020204" pitchFamily="34" charset="0"/>
            </a:endParaRPr>
          </a:p>
          <a:p>
            <a:pPr lvl="1">
              <a:spcBef>
                <a:spcPts val="1400"/>
              </a:spcBef>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last slide, we gathered that launch site KSC LC-39A accounts for almost half of the successful launches. When we breakdown the success rate of that launch site, we can see they successfully launch about 77% of the time.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PlotlyDash</a:t>
            </a:r>
            <a:r>
              <a:rPr lang="en-US" dirty="0">
                <a:solidFill>
                  <a:srgbClr val="0B49CB"/>
                </a:solidFill>
                <a:latin typeface="Abadi"/>
              </a:rPr>
              <a:t> Result – Success Rate KSC LC-39A</a:t>
            </a:r>
          </a:p>
        </p:txBody>
      </p:sp>
      <p:pic>
        <p:nvPicPr>
          <p:cNvPr id="4" name="Picture 3">
            <a:extLst>
              <a:ext uri="{FF2B5EF4-FFF2-40B4-BE49-F238E27FC236}">
                <a16:creationId xmlns:a16="http://schemas.microsoft.com/office/drawing/2014/main" id="{4FD71BDD-A52E-B4CB-FA5C-87E95ADCCDE4}"/>
              </a:ext>
            </a:extLst>
          </p:cNvPr>
          <p:cNvPicPr>
            <a:picLocks noChangeAspect="1"/>
          </p:cNvPicPr>
          <p:nvPr/>
        </p:nvPicPr>
        <p:blipFill>
          <a:blip r:embed="rId3"/>
          <a:stretch>
            <a:fillRect/>
          </a:stretch>
        </p:blipFill>
        <p:spPr>
          <a:xfrm>
            <a:off x="3696928" y="3244870"/>
            <a:ext cx="4252839" cy="24955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Success rate for all sites shown below. This dashboard screenshot shows the success class (0 or 1) based on the payload mass (kg). </a:t>
            </a:r>
          </a:p>
          <a:p>
            <a:pPr>
              <a:lnSpc>
                <a:spcPct val="100000"/>
              </a:lnSpc>
              <a:spcBef>
                <a:spcPts val="1400"/>
              </a:spcBef>
            </a:pPr>
            <a:r>
              <a:rPr lang="en-US" sz="2200" dirty="0">
                <a:solidFill>
                  <a:schemeClr val="accent3">
                    <a:lumMod val="25000"/>
                  </a:schemeClr>
                </a:solidFill>
                <a:latin typeface="Abadi" panose="020B0604020104020204" pitchFamily="34" charset="0"/>
              </a:rPr>
              <a:t>This screenshot shows the distribution of successful launches. Here we can see that there are many successful launches around the lower end of the scale of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Picture 6">
            <a:extLst>
              <a:ext uri="{FF2B5EF4-FFF2-40B4-BE49-F238E27FC236}">
                <a16:creationId xmlns:a16="http://schemas.microsoft.com/office/drawing/2014/main" id="{AB681D25-7599-CCA4-5C08-88F0A95581EE}"/>
              </a:ext>
            </a:extLst>
          </p:cNvPr>
          <p:cNvPicPr>
            <a:picLocks noChangeAspect="1"/>
          </p:cNvPicPr>
          <p:nvPr/>
        </p:nvPicPr>
        <p:blipFill>
          <a:blip r:embed="rId3"/>
          <a:stretch>
            <a:fillRect/>
          </a:stretch>
        </p:blipFill>
        <p:spPr>
          <a:xfrm>
            <a:off x="3804469" y="3702267"/>
            <a:ext cx="4838700" cy="25241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found that our decision tree classifier had the highest accuracy metric with 0.87 accuracy.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CB5B1C7-923A-4E68-8EBF-907F99A0C94E}"/>
              </a:ext>
            </a:extLst>
          </p:cNvPr>
          <p:cNvPicPr>
            <a:picLocks noChangeAspect="1"/>
          </p:cNvPicPr>
          <p:nvPr/>
        </p:nvPicPr>
        <p:blipFill>
          <a:blip r:embed="rId3"/>
          <a:stretch>
            <a:fillRect/>
          </a:stretch>
        </p:blipFill>
        <p:spPr>
          <a:xfrm>
            <a:off x="2237300" y="3987908"/>
            <a:ext cx="7953375" cy="6477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confusion matrix. Shows 12 True positives, 3 true negatives, and 3 false positives which unsuccessfully marked as “landed” when in reality it did not. </a:t>
            </a:r>
          </a:p>
          <a:p>
            <a:pPr>
              <a:lnSpc>
                <a:spcPct val="100000"/>
              </a:lnSpc>
              <a:spcBef>
                <a:spcPts val="1400"/>
              </a:spcBef>
            </a:pPr>
            <a:r>
              <a:rPr lang="en-US" sz="2200" dirty="0">
                <a:solidFill>
                  <a:schemeClr val="accent3">
                    <a:lumMod val="25000"/>
                  </a:schemeClr>
                </a:solidFill>
                <a:latin typeface="Abadi" panose="020B0604020104020204" pitchFamily="34" charset="0"/>
              </a:rPr>
              <a:t>Overall decently good accuracy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59464C2-9DC5-AF2E-462D-89688035B927}"/>
              </a:ext>
            </a:extLst>
          </p:cNvPr>
          <p:cNvPicPr>
            <a:picLocks noChangeAspect="1"/>
          </p:cNvPicPr>
          <p:nvPr/>
        </p:nvPicPr>
        <p:blipFill>
          <a:blip r:embed="rId3"/>
          <a:stretch>
            <a:fillRect/>
          </a:stretch>
        </p:blipFill>
        <p:spPr>
          <a:xfrm>
            <a:off x="5161934" y="2850092"/>
            <a:ext cx="4339713" cy="35771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had the highest number of successful launches, with a 77%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become more successful when having larger flight numbers/amount of launches</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steadily increased across 2013-2020</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was the most accurate  machine learning algorithm for determining whether a launch would be successful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Used SQL and Python to create dataset,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using SpaceX API and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of Wikipedia using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Converted to editable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Removed missing / unneeded values</a:t>
            </a:r>
          </a:p>
          <a:p>
            <a:pPr lvl="1">
              <a:lnSpc>
                <a:spcPct val="100000"/>
              </a:lnSpc>
              <a:spcBef>
                <a:spcPts val="1400"/>
              </a:spcBef>
            </a:pPr>
            <a:r>
              <a:rPr lang="en-US" sz="1800" dirty="0">
                <a:solidFill>
                  <a:schemeClr val="accent3">
                    <a:lumMod val="25000"/>
                  </a:schemeClr>
                </a:solidFill>
                <a:latin typeface="Abadi" panose="020B0604020104020204" pitchFamily="34" charset="0"/>
              </a:rPr>
              <a:t>Extracted launch records and converted 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continued analysis and wrangling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 get request to collect data, and used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to clean, wrangle and format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https://github.com/vincentmliang/IBM-DS-AppliedCapstone/blob/main/1_jupyter-labs-spacex-data-collection-api.ipynb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FFED79A4-998A-F5AA-D9EB-137465246409}"/>
              </a:ext>
            </a:extLst>
          </p:cNvPr>
          <p:cNvPicPr>
            <a:picLocks noChangeAspect="1"/>
          </p:cNvPicPr>
          <p:nvPr/>
        </p:nvPicPr>
        <p:blipFill>
          <a:blip r:embed="rId3"/>
          <a:stretch>
            <a:fillRect/>
          </a:stretch>
        </p:blipFill>
        <p:spPr>
          <a:xfrm>
            <a:off x="5461001" y="2009242"/>
            <a:ext cx="6507880" cy="380789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Requested Falcon9 Launch Wiki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package and created editable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https://github.com/vincentmliang/IBM-DS-AppliedCapstone/blob/main/2_jupyter-labs-webscraping.ipynb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D8233B2-3AC3-CF5B-2AAB-9908ABA57C5D}"/>
              </a:ext>
            </a:extLst>
          </p:cNvPr>
          <p:cNvPicPr>
            <a:picLocks noChangeAspect="1"/>
          </p:cNvPicPr>
          <p:nvPr/>
        </p:nvPicPr>
        <p:blipFill>
          <a:blip r:embed="rId3"/>
          <a:stretch>
            <a:fillRect/>
          </a:stretch>
        </p:blipFill>
        <p:spPr>
          <a:xfrm>
            <a:off x="6096000" y="1392499"/>
            <a:ext cx="4975123" cy="513856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243</TotalTime>
  <Words>2069</Words>
  <Application>Microsoft Office PowerPoint</Application>
  <PresentationFormat>Widescreen</PresentationFormat>
  <Paragraphs>234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Vincent Liang</cp:lastModifiedBy>
  <cp:revision>199</cp:revision>
  <dcterms:created xsi:type="dcterms:W3CDTF">2021-04-29T18:58:34Z</dcterms:created>
  <dcterms:modified xsi:type="dcterms:W3CDTF">2023-12-18T21:39:20Z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